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9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7" r:id="rId14"/>
    <p:sldId id="270" r:id="rId15"/>
    <p:sldId id="271" r:id="rId16"/>
    <p:sldId id="272" r:id="rId17"/>
    <p:sldId id="273" r:id="rId18"/>
    <p:sldId id="257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100" d="100"/>
          <a:sy n="100" d="100"/>
        </p:scale>
        <p:origin x="836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/>
              <a:t>QSCOUT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Jaqal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524F8-8F83-5441-EA26-D0AD34AD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D9630-4901-97BB-2D08-15F740F6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FADD2-00BB-38B5-CF25-DC453CBD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96EDA989-48A9-2B03-59D7-73050093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33" y="1373469"/>
            <a:ext cx="4399623" cy="4880113"/>
          </a:xfrm>
          <a:prstGeom prst="rect">
            <a:avLst/>
          </a:prstGeom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121ECED0-00C2-AD20-BDCC-E7980FFC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1" y="1201426"/>
            <a:ext cx="6535768" cy="522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DCD1D-372A-A8DB-FA86-8591106C68BD}"/>
              </a:ext>
            </a:extLst>
          </p:cNvPr>
          <p:cNvSpPr txBox="1"/>
          <p:nvPr/>
        </p:nvSpPr>
        <p:spPr>
          <a:xfrm>
            <a:off x="1252330" y="6628965"/>
            <a:ext cx="96875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R. Islam, W. C. Campbell, T. Choi, S. M. Clark, C. W. Conover, S. Debnath, E. E. Edwards, B. Fields, D. Hayes, D. Hucul, I. V. Inlek, K. G. Johnson, S. Korenblit, A. Lee, K. W. Lee, T. A. Manning, D. N. Matsukevich, J. Mizrahi, Q. Quraishi, C. Senko, J. Smith, and C. Monroe, Optics Letters </a:t>
            </a:r>
            <a:r>
              <a:rPr lang="en-US" altLang="ko-KR" sz="600" b="1">
                <a:effectLst/>
              </a:rPr>
              <a:t>39</a:t>
            </a:r>
            <a:r>
              <a:rPr lang="en-US" altLang="ko-KR" sz="600">
                <a:effectLst/>
              </a:rPr>
              <a:t>, 3238 (2014). </a:t>
            </a:r>
          </a:p>
        </p:txBody>
      </p:sp>
    </p:spTree>
    <p:extLst>
      <p:ext uri="{BB962C8B-B14F-4D97-AF65-F5344CB8AC3E}">
        <p14:creationId xmlns:p14="http://schemas.microsoft.com/office/powerpoint/2010/main" val="41172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A78F-6E09-ACCE-DC18-3456FAB7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 Implementation(2)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DF552-E18C-DF28-D3F7-20E66439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29956-C29B-D770-6814-7F439B1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10254857-E47E-BE2A-B20A-B7EE18D4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4" y="1594087"/>
            <a:ext cx="10941612" cy="443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F90F6-411D-B7F8-6910-7D56F83A2956}"/>
              </a:ext>
            </a:extLst>
          </p:cNvPr>
          <p:cNvSpPr txBox="1"/>
          <p:nvPr/>
        </p:nvSpPr>
        <p:spPr>
          <a:xfrm>
            <a:off x="1520687" y="6617464"/>
            <a:ext cx="91508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D. Hayes, D. N. Matsukevich, P. Maunz, D. Hucul, Q. Quraishi, S. Olmschenk, W. Campbell, J. Mizrahi, C. Senko, and C. Monroe, Physical Review Letters </a:t>
            </a:r>
            <a:r>
              <a:rPr lang="en-US" altLang="ko-KR" sz="600" b="1">
                <a:effectLst/>
              </a:rPr>
              <a:t>104</a:t>
            </a:r>
            <a:r>
              <a:rPr lang="en-US" altLang="ko-KR" sz="600">
                <a:effectLst/>
              </a:rPr>
              <a:t>, (2010). </a:t>
            </a:r>
          </a:p>
        </p:txBody>
      </p:sp>
    </p:spTree>
    <p:extLst>
      <p:ext uri="{BB962C8B-B14F-4D97-AF65-F5344CB8AC3E}">
        <p14:creationId xmlns:p14="http://schemas.microsoft.com/office/powerpoint/2010/main" val="181875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8098-293F-B933-DA77-C442ED1D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Artiq</a:t>
            </a:r>
            <a:r>
              <a:rPr lang="ko-KR" altLang="en-US"/>
              <a:t> </a:t>
            </a:r>
            <a:r>
              <a:rPr lang="en-US" altLang="ko-KR"/>
              <a:t>Urukul Servo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18237-90AD-6968-19AB-E5E08CBD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F70D3-6806-1F35-F5C6-ABDF5E52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1765FD6-0721-4C89-04D9-B346F54F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2305990"/>
            <a:ext cx="5473981" cy="243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579C9D-B27F-F010-AE88-CEF8A1CC1FAC}"/>
              </a:ext>
            </a:extLst>
          </p:cNvPr>
          <p:cNvSpPr txBox="1"/>
          <p:nvPr/>
        </p:nvSpPr>
        <p:spPr>
          <a:xfrm>
            <a:off x="5414032" y="1276355"/>
            <a:ext cx="430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PID control is implemented in PL(FPGA) side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4C8AC-2A69-CE14-7801-7248F899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Raman Transition Setup(355nm)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AE466-BA90-3A5F-FD26-49939312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2D300D-D1AE-E922-27CC-DBA690D1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CCAB651-2DEC-A3DE-C1A2-3C52E000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66" y="1198459"/>
            <a:ext cx="6632714" cy="523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F6A9B-145E-4CC6-46B1-712281D64222}"/>
              </a:ext>
            </a:extLst>
          </p:cNvPr>
          <p:cNvSpPr txBox="1"/>
          <p:nvPr/>
        </p:nvSpPr>
        <p:spPr>
          <a:xfrm>
            <a:off x="8945880" y="363728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Global Beam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2BC96-1312-07BD-87DF-B0800539DF5A}"/>
              </a:ext>
            </a:extLst>
          </p:cNvPr>
          <p:cNvSpPr txBox="1"/>
          <p:nvPr/>
        </p:nvSpPr>
        <p:spPr>
          <a:xfrm>
            <a:off x="8945880" y="196594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Individual Beam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13BE86-9111-EF81-77EF-8BC20871DA4D}"/>
              </a:ext>
            </a:extLst>
          </p:cNvPr>
          <p:cNvCxnSpPr>
            <a:endCxn id="8" idx="1"/>
          </p:cNvCxnSpPr>
          <p:nvPr/>
        </p:nvCxnSpPr>
        <p:spPr>
          <a:xfrm>
            <a:off x="8183880" y="3813526"/>
            <a:ext cx="762000" cy="84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5E8F5C-367D-D632-390F-286218032A1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7440" y="2133821"/>
            <a:ext cx="1488440" cy="167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483CEB-346B-AA1B-EA8B-4D9DADDC873C}"/>
              </a:ext>
            </a:extLst>
          </p:cNvPr>
          <p:cNvSpPr txBox="1"/>
          <p:nvPr/>
        </p:nvSpPr>
        <p:spPr>
          <a:xfrm>
            <a:off x="8945880" y="2621159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32Channel AOM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305F04-8C38-CA81-F3D7-BD16BCBBF2C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57440" y="2789031"/>
            <a:ext cx="1488440" cy="167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CF30C4-1953-C19F-AC6D-FE60FA70CF0D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39089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DE83-938A-4205-D254-5DFF6F7C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32 Channel AOM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7F779-92DF-3172-7252-101E4943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CE5942-5280-328D-919F-F242E10D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7" name="그림 6" descr="전자제품이(가) 표시된 사진&#10;&#10;자동 생성된 설명">
            <a:extLst>
              <a:ext uri="{FF2B5EF4-FFF2-40B4-BE49-F238E27FC236}">
                <a16:creationId xmlns:a16="http://schemas.microsoft.com/office/drawing/2014/main" id="{B813D8AE-ABFD-1A91-5334-4C3A09DD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55" y="1434648"/>
            <a:ext cx="6026490" cy="47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1B4-6709-961B-33D5-8EBC3FF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32 Channel Fiber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47E0-3F5F-2934-D74E-3C14AB87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EF57A5-10C6-5994-7B30-BBC79096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D346F8-8E52-8918-3EFC-142CA7F2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2" y="1743772"/>
            <a:ext cx="7492998" cy="3370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119B5D-D225-E9E7-E1E8-3CA12D19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448502"/>
            <a:ext cx="4690668" cy="4730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28B7D-0B3B-3AD1-4535-F299928E053F}"/>
              </a:ext>
            </a:extLst>
          </p:cNvPr>
          <p:cNvSpPr txBox="1"/>
          <p:nvPr/>
        </p:nvSpPr>
        <p:spPr>
          <a:xfrm>
            <a:off x="1321904" y="6615437"/>
            <a:ext cx="95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  <a:p>
            <a:r>
              <a:rPr lang="en-US" altLang="ko-KR" sz="600">
                <a:effectLst/>
              </a:rPr>
              <a:t>W. Chen, Y. Lu, S. Zhang, K. Zhang, G. Huang, M. Qiao, X. Su, J. Zhang, J.-N. Zhang, L. Banchi, M. S. Kim, and K. Kim, Nature Physics (2023). </a:t>
            </a:r>
          </a:p>
        </p:txBody>
      </p:sp>
    </p:spTree>
    <p:extLst>
      <p:ext uri="{BB962C8B-B14F-4D97-AF65-F5344CB8AC3E}">
        <p14:creationId xmlns:p14="http://schemas.microsoft.com/office/powerpoint/2010/main" val="30339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9411E-2DD7-F158-A39E-D5CA7A9C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MS Gate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FF82C-D730-6843-CD3F-801D2465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0D5989-972D-7E5F-59AA-C609BBA5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pic>
        <p:nvPicPr>
          <p:cNvPr id="7" name="그림 6" descr="차트, 도표이(가) 표시된 사진&#10;&#10;자동 생성된 설명">
            <a:extLst>
              <a:ext uri="{FF2B5EF4-FFF2-40B4-BE49-F238E27FC236}">
                <a16:creationId xmlns:a16="http://schemas.microsoft.com/office/drawing/2014/main" id="{1E27A686-D876-37D5-86A5-F46065B4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40086"/>
            <a:ext cx="6883400" cy="414922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F0C620D-18A7-223C-CEAD-48F86866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1" y="2028929"/>
            <a:ext cx="4737228" cy="8993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FE793AF-824A-9B84-709D-89E9B3F4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602" y="3135467"/>
            <a:ext cx="1846796" cy="793546"/>
          </a:xfrm>
          <a:prstGeom prst="rect">
            <a:avLst/>
          </a:prstGeom>
        </p:spPr>
      </p:pic>
      <p:pic>
        <p:nvPicPr>
          <p:cNvPr id="13" name="그림 12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23FD37B3-057C-071F-B2AF-D4F936E5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57" y="4136199"/>
            <a:ext cx="3780164" cy="2409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1C26E-7B76-69A6-ECFB-E61847ADF01A}"/>
              </a:ext>
            </a:extLst>
          </p:cNvPr>
          <p:cNvSpPr txBox="1"/>
          <p:nvPr/>
        </p:nvSpPr>
        <p:spPr>
          <a:xfrm>
            <a:off x="1321904" y="6615437"/>
            <a:ext cx="954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</a:t>
            </a:r>
          </a:p>
          <a:p>
            <a:r>
              <a:rPr lang="en-US" altLang="ko-KR" sz="600">
                <a:effectLst/>
              </a:rPr>
              <a:t>A. Sørensen and K. Mølmer, Physical Review Letters 82, 1971 (1999).</a:t>
            </a:r>
          </a:p>
        </p:txBody>
      </p:sp>
    </p:spTree>
    <p:extLst>
      <p:ext uri="{BB962C8B-B14F-4D97-AF65-F5344CB8AC3E}">
        <p14:creationId xmlns:p14="http://schemas.microsoft.com/office/powerpoint/2010/main" val="337642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E548B-9296-C0B0-C0A4-74572BE1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Discretization Error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82C96-7502-BCCC-2FDF-32FA05E9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16FFF4-69A9-406B-A072-C8B0423E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634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Sandia RFSoC System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D3B876-3811-3E49-BC99-1E78091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8" name="그림 7" descr="전자제품이(가) 표시된 사진&#10;&#10;자동 생성된 설명">
            <a:extLst>
              <a:ext uri="{FF2B5EF4-FFF2-40B4-BE49-F238E27FC236}">
                <a16:creationId xmlns:a16="http://schemas.microsoft.com/office/drawing/2014/main" id="{3FBBD6ED-AC90-7A2E-FE5B-F80E2D8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0" y="1521335"/>
            <a:ext cx="5204014" cy="4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6FD15-CF08-28D1-BFFE-F78A544D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Trap Configuration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77938-1B90-3110-A145-B6BAFB22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CC4AC2-2B27-A83A-F67F-2460C4E8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7" name="그림 6" descr="디스크 브레이크, 기어이(가) 표시된 사진&#10;&#10;자동 생성된 설명">
            <a:extLst>
              <a:ext uri="{FF2B5EF4-FFF2-40B4-BE49-F238E27FC236}">
                <a16:creationId xmlns:a16="http://schemas.microsoft.com/office/drawing/2014/main" id="{5D21BF36-C614-1699-B376-5B2127B3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425856"/>
            <a:ext cx="3657602" cy="4775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D6D69-A57C-D8D9-A394-E652FB680CD7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99747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D3D7E-E893-429F-9466-4C878CE2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Temperature Measurement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9AE9D-DE3A-2317-38E8-5FE43019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AB402-8890-ABE4-0B68-66A86497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CA7ACFD5-7862-7CF3-137D-2960E8E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72" y="1296575"/>
            <a:ext cx="6986456" cy="500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EA1DC-6781-1823-22EA-69F5D6D34417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43724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5905-D032-BCAA-A93A-5984AA6E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171Yb Energy Diagram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F8C95-2D40-C43A-1540-D399BFE0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74768-92A7-CB1E-5CFF-04BBE8DF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3DCBC-1E71-BA50-551A-0D6CA51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55616"/>
            <a:ext cx="4597636" cy="4597636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ED40D2-ED66-1C34-B232-EE70F1D5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49" y="2053585"/>
            <a:ext cx="7280718" cy="360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58691-7A58-D98B-5454-6FDBA4852502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62028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9920-4C65-9AA2-9989-C2FA803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 frequency detuning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DF61-0CF1-FA37-4A90-EFAEBCE7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A710F-0C1C-4E0B-5202-2174E48D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EDEC94A-2E88-62A2-0849-215F7C99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2492327"/>
            <a:ext cx="6515435" cy="187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2F538-7DDC-1872-D8FA-D04407535AE6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61937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EBB42-708B-443C-E969-0C6A3336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369nm setting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D13D-A82A-9AE5-6EED-4C5B5C66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E9A28D-9F6A-0782-DA02-C06D814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E119A52-5D7B-FD74-3E34-22F51C2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49" y="1189809"/>
            <a:ext cx="6975302" cy="511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D0201-FA27-8A40-9EA4-C71BA59BD910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249270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63CF-146B-9FE5-6A2A-E0A4B08D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Qubit</a:t>
            </a:r>
            <a:r>
              <a:rPr lang="ko-KR" altLang="en-US"/>
              <a:t> </a:t>
            </a:r>
            <a:r>
              <a:rPr lang="en-US" altLang="ko-KR"/>
              <a:t>Manipulation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10FF-EA0F-D615-2F85-6851015B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D3573-9F2B-75BF-FBD2-A6355265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CE259EEB-B7F6-5276-6D0C-CA0F60E8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8" y="1423165"/>
            <a:ext cx="3342849" cy="4780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7A811-F901-48AE-D06E-F5ED77B636E8}"/>
              </a:ext>
            </a:extLst>
          </p:cNvPr>
          <p:cNvSpPr txBox="1"/>
          <p:nvPr/>
        </p:nvSpPr>
        <p:spPr>
          <a:xfrm>
            <a:off x="3623733" y="1507067"/>
            <a:ext cx="5558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Two qubit gate : 12.64GHz -&gt; can be drived by microwave</a:t>
            </a:r>
          </a:p>
          <a:p>
            <a:r>
              <a:rPr lang="en-US" altLang="ko-KR"/>
              <a:t>However, laser is ...</a:t>
            </a:r>
          </a:p>
          <a:p>
            <a:r>
              <a:rPr lang="en-US" altLang="ko-KR"/>
              <a:t>1. Tight focusing</a:t>
            </a:r>
          </a:p>
          <a:p>
            <a:r>
              <a:rPr lang="en-US" altLang="ko-KR"/>
              <a:t>2. Individual addressing</a:t>
            </a:r>
          </a:p>
          <a:p>
            <a:r>
              <a:rPr lang="en-US" altLang="ko-KR"/>
              <a:t>3. Two qubit gates mediated by phonon bus(e.g. MS gate)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A9350-0DA3-CC97-2946-2FADB556592F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179971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DF5F2-A8A9-35B4-46A3-314436B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</a:t>
            </a:r>
            <a:r>
              <a:rPr lang="ko-KR" altLang="en-US"/>
              <a:t> </a:t>
            </a:r>
            <a:r>
              <a:rPr lang="en-US" altLang="ko-KR"/>
              <a:t>Configuration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E94CF-BC68-5031-0AAC-D2C7B078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F3C3-6D69-2369-1CC0-C196C77E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D7A4BCFC-FBA2-5985-45B7-82A0D011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5" y="1331447"/>
            <a:ext cx="6159817" cy="4711942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A4B945BA-EA14-FDA2-86AB-D7730A3F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13" y="2150821"/>
            <a:ext cx="4916557" cy="3139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E5A897-739A-A00D-5222-90053FB3FEA4}"/>
              </a:ext>
            </a:extLst>
          </p:cNvPr>
          <p:cNvSpPr txBox="1"/>
          <p:nvPr/>
        </p:nvSpPr>
        <p:spPr>
          <a:xfrm>
            <a:off x="1321904" y="6615437"/>
            <a:ext cx="9548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</p:txBody>
      </p:sp>
    </p:spTree>
    <p:extLst>
      <p:ext uri="{BB962C8B-B14F-4D97-AF65-F5344CB8AC3E}">
        <p14:creationId xmlns:p14="http://schemas.microsoft.com/office/powerpoint/2010/main" val="30093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32917-C9F6-F09F-87A8-1748BC4F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 Comb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9C19E-462B-E393-D05D-3737D9BF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2573A-235F-E444-A9C5-9BE2569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55609344-0C25-66AB-F62D-25092F1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2495733"/>
            <a:ext cx="7671912" cy="2441063"/>
          </a:xfrm>
          <a:prstGeom prst="rect">
            <a:avLst/>
          </a:prstGeom>
        </p:spPr>
      </p:pic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20293ADD-0308-2F94-7AC1-DB56F9ED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78" y="1357589"/>
            <a:ext cx="3918962" cy="471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D8E35-FA4D-7BEF-7FCD-15A12B3C426D}"/>
              </a:ext>
            </a:extLst>
          </p:cNvPr>
          <p:cNvSpPr txBox="1"/>
          <p:nvPr/>
        </p:nvSpPr>
        <p:spPr>
          <a:xfrm>
            <a:off x="1252330" y="6627947"/>
            <a:ext cx="968751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effectLst/>
              </a:rPr>
              <a:t>S. M. Clark, D. Lobser, M. C. Revelle, C. G. Yale, D. Bossert, A. D. Burch, M. N. Chow, C. W. Hogle, M. Ivory, J. Pehr, B. Salzbrenner, D. Stick, W. Sweatt, J. M. Wilson, E. Winrow, and P. Maunz, IEEE Transactions on Quantum Engineering </a:t>
            </a:r>
            <a:r>
              <a:rPr lang="en-US" altLang="ko-KR" sz="600" b="1">
                <a:effectLst/>
              </a:rPr>
              <a:t>2</a:t>
            </a:r>
            <a:r>
              <a:rPr lang="en-US" altLang="ko-KR" sz="600">
                <a:effectLst/>
              </a:rPr>
              <a:t>, 1 (2021). </a:t>
            </a:r>
          </a:p>
          <a:p>
            <a:r>
              <a:rPr lang="en-US" altLang="ko-KR" sz="600">
                <a:effectLst/>
              </a:rPr>
              <a:t>D. Hayes, D. N. Matsukevich, P. Maunz, D. Hucul, Q. Quraishi, S. Olmschenk, W. Campbell, J. Mizrahi, C. Senko, and C. Monroe, Physical Review Letters </a:t>
            </a:r>
            <a:r>
              <a:rPr lang="en-US" altLang="ko-KR" sz="600" b="1">
                <a:effectLst/>
              </a:rPr>
              <a:t>104</a:t>
            </a:r>
            <a:r>
              <a:rPr lang="en-US" altLang="ko-KR" sz="600">
                <a:effectLst/>
              </a:rPr>
              <a:t>, (2010). </a:t>
            </a:r>
          </a:p>
        </p:txBody>
      </p:sp>
    </p:spTree>
    <p:extLst>
      <p:ext uri="{BB962C8B-B14F-4D97-AF65-F5344CB8AC3E}">
        <p14:creationId xmlns:p14="http://schemas.microsoft.com/office/powerpoint/2010/main" val="367429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1515</Words>
  <Application>Microsoft Office PowerPoint</Application>
  <PresentationFormat>와이드스크린</PresentationFormat>
  <Paragraphs>79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Verdana</vt:lpstr>
      <vt:lpstr>Office 테마</vt:lpstr>
      <vt:lpstr>QSCOUT</vt:lpstr>
      <vt:lpstr>Trap Configuration</vt:lpstr>
      <vt:lpstr>Temperature Measurement</vt:lpstr>
      <vt:lpstr>171Yb Energy Diagram</vt:lpstr>
      <vt:lpstr>Laser frequency detuning</vt:lpstr>
      <vt:lpstr>369nm setting</vt:lpstr>
      <vt:lpstr>Qubit Manipulation</vt:lpstr>
      <vt:lpstr>Laser Configuration</vt:lpstr>
      <vt:lpstr>Frequency Comb</vt:lpstr>
      <vt:lpstr>Frequency Comb Implementation</vt:lpstr>
      <vt:lpstr>Frequency Comb Implementation(2)</vt:lpstr>
      <vt:lpstr>Artiq Urukul Servo</vt:lpstr>
      <vt:lpstr>Raman Transition Setup(355nm)</vt:lpstr>
      <vt:lpstr>32 Channel AOM</vt:lpstr>
      <vt:lpstr>32 Channel Fiber</vt:lpstr>
      <vt:lpstr>MS Gate</vt:lpstr>
      <vt:lpstr>Discretization Error</vt:lpstr>
      <vt:lpstr>Sandia RFSoC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109</cp:revision>
  <dcterms:created xsi:type="dcterms:W3CDTF">2020-03-24T05:37:31Z</dcterms:created>
  <dcterms:modified xsi:type="dcterms:W3CDTF">2023-05-07T13:35:52Z</dcterms:modified>
</cp:coreProperties>
</file>